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5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800"/>
    <a:srgbClr val="7AB800"/>
    <a:srgbClr val="BF2296"/>
    <a:srgbClr val="96969B"/>
    <a:srgbClr val="C1AFE3"/>
    <a:srgbClr val="A287D5"/>
    <a:srgbClr val="835FC7"/>
    <a:srgbClr val="482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orient="horz" pos="348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271EE9C-165A-4D4B-8DD6-CAB14DECD880}" type="datetimeFigureOut">
              <a:rPr lang="en-GB"/>
              <a:pPr>
                <a:defRPr/>
              </a:pPr>
              <a:t>11/02/2014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7234D4C-D2B7-4B81-AE0B-8E6893BBB1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43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8E1A3F-5F44-4525-8213-105AC8F84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27C88BE1-0C5A-4EBB-B493-C46D1AE6927F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7A732826-F9A5-4F7B-AD66-4A876A47D218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1831929F-DB80-4608-8DCD-B6A8455FDE7F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0E8458EA-BC72-4CD5-9D27-527520DFFB47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C8A77127-0D91-472C-B523-1B58D65AF025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42F840C9-92BB-4335-B9BE-21CC210FC1C3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7A6CEE64-4156-4BA3-95F4-B3D444D48B2A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C7457A80-EBE5-487A-AC99-792714AF286C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2B276947-CC1E-4F81-BA10-66201A3E4A6B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fld id="{1782CEAF-6ACB-487D-B5DA-A19F6092C017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PR_A3_Logo_CMYK recoloured 20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600700"/>
            <a:ext cx="18446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3388" y="419100"/>
            <a:ext cx="4857750" cy="2743200"/>
          </a:xfrm>
        </p:spPr>
        <p:txBody>
          <a:bodyPr/>
          <a:lstStyle>
            <a:lvl1pPr>
              <a:lnSpc>
                <a:spcPct val="90000"/>
              </a:lnSpc>
              <a:defRPr sz="4000"/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3863" y="3295650"/>
            <a:ext cx="4038600" cy="1143000"/>
          </a:xfrm>
        </p:spPr>
        <p:txBody>
          <a:bodyPr/>
          <a:lstStyle>
            <a:lvl1pPr marL="0" indent="0">
              <a:buFont typeface="Times" pitchFamily="96" charset="0"/>
              <a:buNone/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/>
              <a:t>Date of presentation</a:t>
            </a:r>
          </a:p>
          <a:p>
            <a:r>
              <a:rPr lang="en-US"/>
              <a:t>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344416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410200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9225" y="419100"/>
            <a:ext cx="2020888" cy="483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388" y="419100"/>
            <a:ext cx="5913437" cy="483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113073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423656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13824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3388" y="11430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8188" y="11430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385706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43417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122910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195237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93013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</a:p>
        </p:txBody>
      </p:sp>
    </p:spTree>
    <p:extLst>
      <p:ext uri="{BB962C8B-B14F-4D97-AF65-F5344CB8AC3E}">
        <p14:creationId xmlns:p14="http://schemas.microsoft.com/office/powerpoint/2010/main" val="329589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41910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143000"/>
            <a:ext cx="8077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2913" y="614045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482A87"/>
                </a:solidFill>
              </a:defRPr>
            </a:lvl1pPr>
          </a:lstStyle>
          <a:p>
            <a:pPr>
              <a:defRPr/>
            </a:pPr>
            <a:r>
              <a:rPr lang="en-US"/>
              <a:t>19 May 2010</a:t>
            </a:r>
          </a:p>
          <a:p>
            <a:pPr>
              <a:defRPr/>
            </a:pPr>
            <a:r>
              <a:rPr lang="en-US"/>
              <a:t>DM:</a:t>
            </a:r>
            <a:endParaRPr lang="en-US"/>
          </a:p>
        </p:txBody>
      </p:sp>
      <p:pic>
        <p:nvPicPr>
          <p:cNvPr id="1029" name="Picture 9" descr="TPR_A3_Logo_CMYK recoloured 20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600700"/>
            <a:ext cx="18446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82A8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82A87"/>
          </a:solidFill>
          <a:latin typeface="Arial" charset="0"/>
          <a:ea typeface="ヒラギノ角ゴ Pro W3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82A87"/>
          </a:solidFill>
          <a:latin typeface="Arial" charset="0"/>
          <a:ea typeface="ヒラギノ角ゴ Pro W3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82A87"/>
          </a:solidFill>
          <a:latin typeface="Arial" charset="0"/>
          <a:ea typeface="ヒラギノ角ゴ Pro W3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82A87"/>
          </a:solidFill>
          <a:latin typeface="Arial" charset="0"/>
          <a:ea typeface="ヒラギノ角ゴ Pro W3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482A87"/>
          </a:solidFill>
          <a:latin typeface="Arial" charset="0"/>
          <a:ea typeface="ヒラギノ角ゴ Pro W3" pitchFamily="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482A87"/>
          </a:solidFill>
          <a:latin typeface="Arial" charset="0"/>
          <a:ea typeface="ヒラギノ角ゴ Pro W3" pitchFamily="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482A87"/>
          </a:solidFill>
          <a:latin typeface="Arial" charset="0"/>
          <a:ea typeface="ヒラギノ角ゴ Pro W3" pitchFamily="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482A87"/>
          </a:solidFill>
          <a:latin typeface="Arial" charset="0"/>
          <a:ea typeface="ヒラギノ角ゴ Pro W3" pitchFamily="96" charset="-128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A287D5"/>
        </a:buClr>
        <a:buFont typeface="Times" pitchFamily="96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A287D5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A287D5"/>
        </a:buClr>
        <a:buFont typeface="Times" pitchFamily="96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Regulator Calls…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3863" y="3295650"/>
            <a:ext cx="4148137" cy="2078038"/>
          </a:xfrm>
        </p:spPr>
        <p:txBody>
          <a:bodyPr/>
          <a:lstStyle/>
          <a:p>
            <a:pPr eaLnBrk="1" hangingPunct="1"/>
            <a:r>
              <a:rPr lang="en-GB" dirty="0" smtClean="0"/>
              <a:t>Regulation of public service pension schemes from April 2015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Bob </a:t>
            </a:r>
            <a:r>
              <a:rPr lang="en-GB" dirty="0" err="1" smtClean="0"/>
              <a:t>Scruton</a:t>
            </a:r>
            <a:endParaRPr lang="en-GB" dirty="0" smtClean="0"/>
          </a:p>
          <a:p>
            <a:pPr eaLnBrk="1" hangingPunct="1"/>
            <a:r>
              <a:rPr lang="en-GB" dirty="0" smtClean="0"/>
              <a:t>DCLG: Firefighters Scheme Governance Meeting</a:t>
            </a:r>
          </a:p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24 April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r>
              <a:rPr lang="en-US" sz="1000">
                <a:solidFill>
                  <a:srgbClr val="482A87"/>
                </a:solidFill>
              </a:rPr>
              <a:t>24 April 2013</a:t>
            </a:r>
          </a:p>
          <a:p>
            <a:endParaRPr lang="en-US" sz="800">
              <a:solidFill>
                <a:srgbClr val="482A87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077200" cy="838200"/>
          </a:xfrm>
        </p:spPr>
        <p:txBody>
          <a:bodyPr/>
          <a:lstStyle/>
          <a:p>
            <a:pPr eaLnBrk="1" hangingPunct="1"/>
            <a:r>
              <a:rPr lang="en-US" smtClean="0"/>
              <a:t>The Regulator Calls…</a:t>
            </a:r>
            <a:br>
              <a:rPr lang="en-US" smtClean="0"/>
            </a:br>
            <a:r>
              <a:rPr lang="en-US" sz="2000" smtClean="0"/>
              <a:t>Questions…</a:t>
            </a:r>
            <a:endParaRPr 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6175"/>
            <a:ext cx="8077200" cy="4114800"/>
          </a:xfrm>
          <a:noFill/>
        </p:spPr>
        <p:txBody>
          <a:bodyPr/>
          <a:lstStyle/>
          <a:p>
            <a:pPr marL="400050" lvl="1" indent="0" eaLnBrk="1" hangingPunct="1">
              <a:buFont typeface="Arial" charset="0"/>
              <a:buChar char="•"/>
            </a:pPr>
            <a:endParaRPr lang="en-US" dirty="0" smtClean="0"/>
          </a:p>
          <a:p>
            <a:pPr marL="400050" lvl="1" indent="0" eaLnBrk="1" hangingPunct="1">
              <a:buFontTx/>
              <a:buNone/>
            </a:pPr>
            <a:endParaRPr lang="en-US" dirty="0" smtClean="0"/>
          </a:p>
          <a:p>
            <a:pPr marL="400050" lvl="1" indent="0" eaLnBrk="1" hangingPunct="1">
              <a:buFontTx/>
              <a:buNone/>
            </a:pPr>
            <a:endParaRPr lang="en-US" dirty="0" smtClean="0"/>
          </a:p>
          <a:p>
            <a:pPr marL="400050" lvl="1" indent="0" eaLnBrk="1" hangingPunct="1">
              <a:buFontTx/>
              <a:buNone/>
            </a:pPr>
            <a:r>
              <a:rPr lang="en-US" dirty="0" smtClean="0"/>
              <a:t>Bob </a:t>
            </a:r>
            <a:r>
              <a:rPr lang="en-US" dirty="0" err="1" smtClean="0"/>
              <a:t>Scruton</a:t>
            </a:r>
            <a:r>
              <a:rPr lang="en-US" dirty="0" smtClean="0"/>
              <a:t> and Robert Plumb   	</a:t>
            </a:r>
          </a:p>
          <a:p>
            <a:pPr marL="400050" lvl="1" indent="0" eaLnBrk="1" hangingPunct="1">
              <a:buFontTx/>
              <a:buNone/>
            </a:pPr>
            <a:r>
              <a:rPr lang="en-US" dirty="0" smtClean="0"/>
              <a:t>The Pensions Regulator</a:t>
            </a:r>
          </a:p>
          <a:p>
            <a:pPr marL="400050" lvl="1" indent="0" eaLnBrk="1" hangingPunct="1">
              <a:buFontTx/>
              <a:buNone/>
            </a:pPr>
            <a:r>
              <a:rPr lang="en-GB" dirty="0" smtClean="0"/>
              <a:t>Napier House</a:t>
            </a:r>
            <a:br>
              <a:rPr lang="en-GB" dirty="0" smtClean="0"/>
            </a:br>
            <a:r>
              <a:rPr lang="en-GB" dirty="0" smtClean="0"/>
              <a:t>Brighton</a:t>
            </a:r>
            <a:br>
              <a:rPr lang="en-GB" dirty="0" smtClean="0"/>
            </a:br>
            <a:r>
              <a:rPr lang="en-GB" dirty="0" smtClean="0"/>
              <a:t>BN1 4DW</a:t>
            </a:r>
          </a:p>
          <a:p>
            <a:pPr marL="400050" lvl="1" indent="0" eaLnBrk="1" hangingPunct="1">
              <a:buFontTx/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FF0000"/>
                </a:solidFill>
              </a:rPr>
              <a:t>tel</a:t>
            </a:r>
            <a:r>
              <a:rPr lang="en-GB" dirty="0" smtClean="0">
                <a:solidFill>
                  <a:srgbClr val="FF0000"/>
                </a:solidFill>
              </a:rPr>
              <a:t>: 01273 627611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email: bob.scruton@thepensionsregulator.gov.uk</a:t>
            </a:r>
          </a:p>
          <a:p>
            <a:pPr marL="400050" lvl="1" indent="0" eaLnBrk="1" hangingPunct="1"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email: robert.plumb@thepensionsregulator.gov.uk </a:t>
            </a:r>
          </a:p>
          <a:p>
            <a:pPr marL="400050" lvl="1" indent="0" eaLnBrk="1" hangingPunct="1">
              <a:buFontTx/>
              <a:buNone/>
            </a:pPr>
            <a:endParaRPr lang="en-US" dirty="0" smtClean="0"/>
          </a:p>
          <a:p>
            <a:pPr marL="0" indent="0" eaLnBrk="1" hangingPunct="1">
              <a:buFont typeface="Times" pitchFamily="96" charset="0"/>
              <a:buNone/>
            </a:pPr>
            <a:endParaRPr lang="en-US" dirty="0" smtClean="0">
              <a:latin typeface="Geneva" pitchFamily="96" charset="0"/>
            </a:endParaRP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2555875" y="981075"/>
            <a:ext cx="1368425" cy="1223963"/>
          </a:xfrm>
          <a:prstGeom prst="ellipse">
            <a:avLst/>
          </a:prstGeom>
          <a:solidFill>
            <a:srgbClr val="FF7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>
                <a:solidFill>
                  <a:schemeClr val="bg1"/>
                </a:solidFill>
              </a:rPr>
              <a:t>Over to</a:t>
            </a:r>
          </a:p>
          <a:p>
            <a:r>
              <a:rPr lang="en-GB">
                <a:solidFill>
                  <a:schemeClr val="bg1"/>
                </a:solidFill>
              </a:rPr>
              <a:t>You ?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r>
              <a:rPr lang="en-US" sz="1000">
                <a:solidFill>
                  <a:srgbClr val="482A87"/>
                </a:solidFill>
              </a:rPr>
              <a:t>24 April 2013</a:t>
            </a:r>
          </a:p>
          <a:p>
            <a:endParaRPr lang="en-US" sz="800">
              <a:solidFill>
                <a:srgbClr val="482A8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077200" cy="838200"/>
          </a:xfrm>
        </p:spPr>
        <p:txBody>
          <a:bodyPr/>
          <a:lstStyle/>
          <a:p>
            <a:pPr eaLnBrk="1" hangingPunct="1"/>
            <a:r>
              <a:rPr lang="en-US" smtClean="0"/>
              <a:t>The Regulator Calls…</a:t>
            </a:r>
            <a:br>
              <a:rPr lang="en-US" smtClean="0"/>
            </a:br>
            <a:r>
              <a:rPr lang="en-US" sz="2000" smtClean="0"/>
              <a:t>Private sector remit</a:t>
            </a:r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6175"/>
            <a:ext cx="8077200" cy="4114800"/>
          </a:xfrm>
        </p:spPr>
        <p:txBody>
          <a:bodyPr/>
          <a:lstStyle/>
          <a:p>
            <a:pPr marL="0" indent="0" eaLnBrk="1" hangingPunct="1">
              <a:buFont typeface="Times" pitchFamily="96" charset="0"/>
              <a:buNone/>
              <a:defRPr/>
            </a:pPr>
            <a:endParaRPr lang="en-US" dirty="0" smtClean="0"/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Pensions Act 2004					</a:t>
            </a:r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Regulate work based pensions</a:t>
            </a:r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Statutory objectives:</a:t>
            </a:r>
          </a:p>
          <a:p>
            <a:pPr marL="1257300" lvl="3" indent="0" eaLnBrk="1" hangingPunct="1">
              <a:buFont typeface="Arial" charset="0"/>
              <a:buChar char="•"/>
              <a:defRPr/>
            </a:pPr>
            <a:r>
              <a:rPr lang="en-US" dirty="0" smtClean="0"/>
              <a:t> Protect member benefits</a:t>
            </a:r>
          </a:p>
          <a:p>
            <a:pPr marL="1257300" lvl="3" indent="0" eaLnBrk="1" hangingPunct="1">
              <a:buFont typeface="Arial" charset="0"/>
              <a:buChar char="•"/>
              <a:defRPr/>
            </a:pPr>
            <a:r>
              <a:rPr lang="en-US" dirty="0" smtClean="0"/>
              <a:t> Reduce calls on PPF</a:t>
            </a:r>
          </a:p>
          <a:p>
            <a:pPr marL="1257300" lvl="3" indent="0" eaLnBrk="1" hangingPunct="1">
              <a:buFont typeface="Arial" charset="0"/>
              <a:buChar char="•"/>
              <a:defRPr/>
            </a:pPr>
            <a:r>
              <a:rPr lang="en-US" dirty="0" smtClean="0"/>
              <a:t> Auto enrolment compliance</a:t>
            </a:r>
          </a:p>
          <a:p>
            <a:pPr marL="1257300" lvl="3" indent="0" eaLnBrk="1" hangingPunct="1">
              <a:buFont typeface="Arial" charset="0"/>
              <a:buChar char="•"/>
              <a:defRPr/>
            </a:pPr>
            <a:r>
              <a:rPr lang="en-US" dirty="0" smtClean="0"/>
              <a:t> Promote good administration</a:t>
            </a:r>
          </a:p>
          <a:p>
            <a:pPr marL="447675" lvl="3" indent="0" eaLnBrk="1" hangingPunct="1">
              <a:buFont typeface="Arial" charset="0"/>
              <a:buChar char="•"/>
              <a:defRPr/>
            </a:pPr>
            <a:r>
              <a:rPr lang="en-US" dirty="0" smtClean="0"/>
              <a:t> Scale of </a:t>
            </a:r>
            <a:r>
              <a:rPr lang="en-US" dirty="0" smtClean="0"/>
              <a:t>TPR </a:t>
            </a:r>
            <a:r>
              <a:rPr lang="en-US" dirty="0" smtClean="0"/>
              <a:t>private sector remit: DB 13 </a:t>
            </a:r>
            <a:r>
              <a:rPr lang="en-US" dirty="0" err="1" smtClean="0"/>
              <a:t>mn</a:t>
            </a:r>
            <a:r>
              <a:rPr lang="en-US" dirty="0" smtClean="0"/>
              <a:t> members 6K schemes;</a:t>
            </a:r>
          </a:p>
          <a:p>
            <a:pPr marL="447675" lvl="3" indent="0" eaLnBrk="1" hangingPunct="1">
              <a:defRPr/>
            </a:pPr>
            <a:r>
              <a:rPr lang="en-US" dirty="0" smtClean="0"/>
              <a:t>	DC 3 </a:t>
            </a:r>
            <a:r>
              <a:rPr lang="en-US" dirty="0" err="1" smtClean="0"/>
              <a:t>mn</a:t>
            </a:r>
            <a:r>
              <a:rPr lang="en-US" dirty="0" smtClean="0"/>
              <a:t> members 41K schemes; Auto-enrolment – all employers</a:t>
            </a:r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Regulatory approach – Educate, Enable and Enforce</a:t>
            </a:r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Set of regulatory tools</a:t>
            </a:r>
          </a:p>
          <a:p>
            <a:pPr marL="0" indent="0" eaLnBrk="1" hangingPunct="1">
              <a:buFont typeface="Times" pitchFamily="96" charset="0"/>
              <a:buNone/>
              <a:defRPr/>
            </a:pPr>
            <a:endParaRPr lang="en-US" dirty="0" smtClean="0">
              <a:latin typeface="Geneva" pitchFamily="96" charset="0"/>
            </a:endParaRPr>
          </a:p>
        </p:txBody>
      </p:sp>
      <p:pic>
        <p:nvPicPr>
          <p:cNvPr id="4101" name="Picture 8" descr="C:\Documents and Settings\scrutonb\Local Settings\Temporary Internet Files\Content.IE5\9YCZWGD0\MP90039874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08500"/>
            <a:ext cx="1687513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r>
              <a:rPr lang="en-US" sz="1000">
                <a:solidFill>
                  <a:srgbClr val="482A87"/>
                </a:solidFill>
              </a:rPr>
              <a:t>24 April 2013</a:t>
            </a:r>
          </a:p>
          <a:p>
            <a:endParaRPr lang="en-US" sz="800">
              <a:solidFill>
                <a:srgbClr val="482A8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077200" cy="838200"/>
          </a:xfrm>
        </p:spPr>
        <p:txBody>
          <a:bodyPr/>
          <a:lstStyle/>
          <a:p>
            <a:pPr eaLnBrk="1" hangingPunct="1"/>
            <a:r>
              <a:rPr lang="en-US" smtClean="0"/>
              <a:t>The Regulator Calls…</a:t>
            </a:r>
            <a:br>
              <a:rPr lang="en-US" smtClean="0"/>
            </a:br>
            <a:r>
              <a:rPr lang="en-US" sz="2000" smtClean="0"/>
              <a:t>Application to public service schemes</a:t>
            </a:r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6175"/>
            <a:ext cx="8077200" cy="4114800"/>
          </a:xfrm>
          <a:noFill/>
        </p:spPr>
        <p:txBody>
          <a:bodyPr/>
          <a:lstStyle/>
          <a:p>
            <a:pPr marL="0" indent="0" eaLnBrk="1" hangingPunct="1">
              <a:buFont typeface="Times" pitchFamily="96" charset="0"/>
              <a:buNone/>
            </a:pPr>
            <a:endParaRPr lang="en-US" smtClean="0"/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Pensions Act 2004 regime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Work based pensions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Promote good administration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Pensions legislation?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Structures?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Regulator’s risk based approach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Conclusion: no significant attention</a:t>
            </a:r>
          </a:p>
          <a:p>
            <a:pPr marL="0" indent="0" eaLnBrk="1" hangingPunct="1">
              <a:buFont typeface="Times" pitchFamily="96" charset="0"/>
              <a:buNone/>
            </a:pPr>
            <a:endParaRPr lang="en-US" smtClean="0">
              <a:latin typeface="Geneva" pitchFamily="96" charset="0"/>
            </a:endParaRPr>
          </a:p>
        </p:txBody>
      </p:sp>
      <p:pic>
        <p:nvPicPr>
          <p:cNvPr id="5125" name="Picture 5" descr="C:\Documents and Settings\scrutonb\Local Settings\Temporary Internet Files\Content.IE5\2TBMVUXC\MC90043485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292600"/>
            <a:ext cx="1503363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8313" y="6092825"/>
            <a:ext cx="441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r>
              <a:rPr lang="en-US" sz="1000">
                <a:solidFill>
                  <a:srgbClr val="482A87"/>
                </a:solidFill>
              </a:rPr>
              <a:t>24 April 2013				</a:t>
            </a:r>
          </a:p>
          <a:p>
            <a:endParaRPr lang="en-US" sz="800">
              <a:solidFill>
                <a:srgbClr val="482A87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077200" cy="838200"/>
          </a:xfrm>
        </p:spPr>
        <p:txBody>
          <a:bodyPr/>
          <a:lstStyle/>
          <a:p>
            <a:pPr eaLnBrk="1" hangingPunct="1"/>
            <a:r>
              <a:rPr lang="en-US" smtClean="0"/>
              <a:t>The Regulator Calls…</a:t>
            </a:r>
            <a:br>
              <a:rPr lang="en-US" smtClean="0"/>
            </a:br>
            <a:r>
              <a:rPr lang="en-US" sz="2000" smtClean="0"/>
              <a:t>Public Service Pensions Act 2013</a:t>
            </a:r>
            <a:endParaRPr 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6175"/>
            <a:ext cx="8077200" cy="4114800"/>
          </a:xfrm>
        </p:spPr>
        <p:txBody>
          <a:bodyPr/>
          <a:lstStyle/>
          <a:p>
            <a:pPr marL="0" indent="0" eaLnBrk="1" hangingPunct="1">
              <a:buFont typeface="Times" pitchFamily="96" charset="0"/>
              <a:buNone/>
              <a:defRPr/>
            </a:pPr>
            <a:endParaRPr lang="en-US" dirty="0" smtClean="0"/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Mainly reform of benefit design</a:t>
            </a:r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Governance arrangements</a:t>
            </a:r>
          </a:p>
          <a:p>
            <a:pPr marL="809625" lvl="1" indent="0" eaLnBrk="1" hangingPunct="1">
              <a:buFont typeface="Arial" charset="0"/>
              <a:buChar char="•"/>
              <a:tabLst>
                <a:tab pos="1524000" algn="l"/>
              </a:tabLst>
              <a:defRPr/>
            </a:pPr>
            <a:r>
              <a:rPr lang="en-US" dirty="0" smtClean="0"/>
              <a:t> Scheme regulations</a:t>
            </a:r>
          </a:p>
          <a:p>
            <a:pPr marL="809625" lvl="1" indent="0" eaLnBrk="1" hangingPunct="1">
              <a:buFont typeface="Arial" charset="0"/>
              <a:buChar char="•"/>
              <a:tabLst>
                <a:tab pos="1524000" algn="l"/>
              </a:tabLst>
              <a:defRPr/>
            </a:pPr>
            <a:r>
              <a:rPr lang="en-US" dirty="0" smtClean="0"/>
              <a:t> Scheme advisory board</a:t>
            </a:r>
          </a:p>
          <a:p>
            <a:pPr marL="809625" lvl="1" indent="0" eaLnBrk="1" hangingPunct="1">
              <a:buFont typeface="Arial" charset="0"/>
              <a:buChar char="•"/>
              <a:tabLst>
                <a:tab pos="1524000" algn="l"/>
              </a:tabLst>
              <a:defRPr/>
            </a:pPr>
            <a:r>
              <a:rPr lang="en-US" dirty="0" smtClean="0"/>
              <a:t> Scheme manager</a:t>
            </a:r>
          </a:p>
          <a:p>
            <a:pPr marL="809625" lvl="1" indent="0" eaLnBrk="1" hangingPunct="1">
              <a:buFont typeface="Arial" charset="0"/>
              <a:buChar char="•"/>
              <a:tabLst>
                <a:tab pos="1524000" algn="l"/>
              </a:tabLst>
              <a:defRPr/>
            </a:pPr>
            <a:r>
              <a:rPr lang="en-US" dirty="0" smtClean="0"/>
              <a:t> Pension board</a:t>
            </a:r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Explicit regulatory oversight</a:t>
            </a:r>
          </a:p>
          <a:p>
            <a:pPr marL="800100" lvl="2" indent="0" eaLnBrk="1" hangingPunct="1">
              <a:buFont typeface="Arial" charset="0"/>
              <a:buChar char="•"/>
              <a:defRPr/>
            </a:pPr>
            <a:r>
              <a:rPr lang="en-US" dirty="0" smtClean="0"/>
              <a:t> Governance and administration – not funding</a:t>
            </a:r>
          </a:p>
          <a:p>
            <a:pPr marL="800100" lvl="2" indent="0" eaLnBrk="1" hangingPunct="1">
              <a:buFont typeface="Arial" charset="0"/>
              <a:buChar char="•"/>
              <a:defRPr/>
            </a:pPr>
            <a:r>
              <a:rPr lang="en-US" dirty="0" smtClean="0"/>
              <a:t> Largely analogous to private sector</a:t>
            </a:r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Public service pension schemes defined</a:t>
            </a:r>
          </a:p>
          <a:p>
            <a:pPr marL="0" indent="0" eaLnBrk="1" hangingPunct="1">
              <a:buFont typeface="Times" pitchFamily="96" charset="0"/>
              <a:buNone/>
              <a:defRPr/>
            </a:pPr>
            <a:endParaRPr lang="en-US" dirty="0" smtClean="0">
              <a:latin typeface="Geneva" pitchFamily="96" charset="0"/>
            </a:endParaRPr>
          </a:p>
        </p:txBody>
      </p:sp>
      <p:pic>
        <p:nvPicPr>
          <p:cNvPr id="6149" name="Picture 5" descr="C:\Documents and Settings\scrutonb\Local Settings\Temporary Internet Files\Content.IE5\9YCZWGD0\MC9000551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149725"/>
            <a:ext cx="15843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r>
              <a:rPr lang="en-US" sz="1000">
                <a:solidFill>
                  <a:srgbClr val="482A87"/>
                </a:solidFill>
              </a:rPr>
              <a:t>24 April 2013</a:t>
            </a:r>
          </a:p>
          <a:p>
            <a:endParaRPr lang="en-US" sz="800">
              <a:solidFill>
                <a:srgbClr val="482A87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077200" cy="838200"/>
          </a:xfrm>
        </p:spPr>
        <p:txBody>
          <a:bodyPr/>
          <a:lstStyle/>
          <a:p>
            <a:pPr eaLnBrk="1" hangingPunct="1"/>
            <a:r>
              <a:rPr lang="en-US" smtClean="0"/>
              <a:t>The Regulator Calls…</a:t>
            </a:r>
            <a:br>
              <a:rPr lang="en-US" smtClean="0"/>
            </a:br>
            <a:r>
              <a:rPr lang="en-US" sz="2000" smtClean="0"/>
              <a:t>Public service pension schemes</a:t>
            </a:r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6175"/>
            <a:ext cx="8077200" cy="4114800"/>
          </a:xfrm>
          <a:noFill/>
        </p:spPr>
        <p:txBody>
          <a:bodyPr/>
          <a:lstStyle/>
          <a:p>
            <a:pPr marL="0" indent="0" eaLnBrk="1" hangingPunct="1"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mtClean="0">
                <a:latin typeface="Geneva" pitchFamily="96" charset="0"/>
              </a:rPr>
              <a:t>		</a:t>
            </a:r>
            <a:r>
              <a:rPr lang="en-US" sz="1600" smtClean="0">
                <a:latin typeface="Geneva" pitchFamily="96" charset="0"/>
              </a:rPr>
              <a:t>Members	Employers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		(million)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L	Local government	4.7	7,800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	NHS	2.9	1,300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	Teachers	1.9	5,300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	Civil service	1.7	300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	Armed forces	0.8	10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L	Police	0.3	60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L	Fire	0.1	 70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		--------	----------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600" smtClean="0">
                <a:latin typeface="Geneva" pitchFamily="96" charset="0"/>
              </a:rPr>
              <a:t>	Total	12.4	14,840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Times" pitchFamily="96" charset="0"/>
              <a:buNone/>
              <a:tabLst>
                <a:tab pos="542925" algn="l"/>
                <a:tab pos="4124325" algn="r"/>
                <a:tab pos="5743575" algn="r"/>
              </a:tabLst>
            </a:pPr>
            <a:r>
              <a:rPr lang="en-US" sz="1400" smtClean="0">
                <a:latin typeface="Geneva" pitchFamily="96" charset="0"/>
              </a:rPr>
              <a:t>L = local administration</a:t>
            </a:r>
            <a:r>
              <a:rPr lang="en-US" sz="1600" smtClean="0">
                <a:latin typeface="Geneva" pitchFamily="96" charset="0"/>
              </a:rPr>
              <a:t>	--------	----------</a:t>
            </a:r>
          </a:p>
        </p:txBody>
      </p:sp>
      <p:pic>
        <p:nvPicPr>
          <p:cNvPr id="7173" name="Picture 7" descr="C:\Documents and Settings\scrutonb\Local Settings\Temporary Internet Files\Content.IE5\2TBMVUXC\MC9004127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581525"/>
            <a:ext cx="14192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r>
              <a:rPr lang="en-US" sz="1000">
                <a:solidFill>
                  <a:srgbClr val="482A87"/>
                </a:solidFill>
              </a:rPr>
              <a:t>24 April 2013</a:t>
            </a:r>
          </a:p>
          <a:p>
            <a:endParaRPr lang="en-US" sz="800">
              <a:solidFill>
                <a:srgbClr val="482A87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077200" cy="838200"/>
          </a:xfrm>
        </p:spPr>
        <p:txBody>
          <a:bodyPr/>
          <a:lstStyle/>
          <a:p>
            <a:pPr eaLnBrk="1" hangingPunct="1"/>
            <a:r>
              <a:rPr lang="en-US" smtClean="0"/>
              <a:t>The Regulator Calls…</a:t>
            </a:r>
            <a:br>
              <a:rPr lang="en-US" smtClean="0"/>
            </a:br>
            <a:r>
              <a:rPr lang="en-US" sz="2000" smtClean="0"/>
              <a:t>Public Service Pensions Act 2013</a:t>
            </a:r>
            <a:endParaRPr 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6175"/>
            <a:ext cx="8077200" cy="4114800"/>
          </a:xfrm>
        </p:spPr>
        <p:txBody>
          <a:bodyPr/>
          <a:lstStyle/>
          <a:p>
            <a:pPr marL="0" indent="0" eaLnBrk="1" hangingPunct="1">
              <a:buFont typeface="Times" pitchFamily="96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Times" pitchFamily="96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Times" pitchFamily="96" charset="0"/>
              <a:buNone/>
              <a:defRPr/>
            </a:pPr>
            <a:endParaRPr lang="en-US" dirty="0" smtClean="0"/>
          </a:p>
          <a:p>
            <a:pPr marL="400050" lvl="1" indent="0" eaLnBrk="1" hangingPunct="1">
              <a:buFont typeface="Arial" charset="0"/>
              <a:buChar char="•"/>
              <a:defRPr/>
            </a:pPr>
            <a:r>
              <a:rPr lang="en-US" dirty="0" smtClean="0"/>
              <a:t> Secondary legislation</a:t>
            </a:r>
          </a:p>
          <a:p>
            <a:pPr marL="800100" lvl="2" indent="0" eaLnBrk="1" hangingPunct="1">
              <a:buFont typeface="Arial" charset="0"/>
              <a:buChar char="•"/>
              <a:defRPr/>
            </a:pPr>
            <a:r>
              <a:rPr lang="en-US" dirty="0" smtClean="0"/>
              <a:t> Scheme regulations (s3)</a:t>
            </a:r>
          </a:p>
          <a:p>
            <a:pPr marL="800100" lvl="2" indent="0" eaLnBrk="1" hangingPunct="1">
              <a:buFont typeface="Arial" charset="0"/>
              <a:buChar char="•"/>
              <a:defRPr/>
            </a:pPr>
            <a:r>
              <a:rPr lang="en-US" dirty="0" smtClean="0"/>
              <a:t> Treasury directions on benefit information statements (s14)</a:t>
            </a:r>
          </a:p>
          <a:p>
            <a:pPr marL="800100" lvl="2" indent="0" eaLnBrk="1" hangingPunct="1">
              <a:buFont typeface="Arial" charset="0"/>
              <a:buChar char="•"/>
              <a:defRPr/>
            </a:pPr>
            <a:r>
              <a:rPr lang="en-US" dirty="0" smtClean="0"/>
              <a:t> Treasury directions on information about schemes (s15)</a:t>
            </a:r>
          </a:p>
          <a:p>
            <a:pPr marL="800100" lvl="2" indent="0" eaLnBrk="1" hangingPunct="1">
              <a:buFont typeface="Arial" charset="0"/>
              <a:buChar char="•"/>
              <a:defRPr/>
            </a:pPr>
            <a:r>
              <a:rPr lang="en-US" dirty="0" smtClean="0"/>
              <a:t> Records (s16)</a:t>
            </a:r>
          </a:p>
          <a:p>
            <a:pPr marL="447675" lvl="2" indent="0" eaLnBrk="1" hangingPunct="1">
              <a:buFont typeface="Arial" charset="0"/>
              <a:buChar char="•"/>
              <a:defRPr/>
            </a:pPr>
            <a:r>
              <a:rPr lang="en-US" dirty="0" smtClean="0"/>
              <a:t> Commencement orders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 typeface="Times" pitchFamily="96" charset="0"/>
              <a:buNone/>
              <a:defRPr/>
            </a:pPr>
            <a:endParaRPr lang="en-US" dirty="0" smtClean="0">
              <a:latin typeface="Geneva" pitchFamily="96" charset="0"/>
            </a:endParaRPr>
          </a:p>
        </p:txBody>
      </p:sp>
      <p:pic>
        <p:nvPicPr>
          <p:cNvPr id="8197" name="Picture 8" descr="C:\Documents and Settings\scrutonb\Local Settings\Temporary Internet Files\Content.IE5\RSQJ2WW0\MC9004135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292600"/>
            <a:ext cx="1512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r>
              <a:rPr lang="en-US" sz="1000">
                <a:solidFill>
                  <a:srgbClr val="482A87"/>
                </a:solidFill>
              </a:rPr>
              <a:t>24 April 2013</a:t>
            </a:r>
          </a:p>
          <a:p>
            <a:endParaRPr lang="en-US" sz="800">
              <a:solidFill>
                <a:srgbClr val="482A87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077200" cy="838200"/>
          </a:xfrm>
        </p:spPr>
        <p:txBody>
          <a:bodyPr/>
          <a:lstStyle/>
          <a:p>
            <a:pPr eaLnBrk="1" hangingPunct="1"/>
            <a:r>
              <a:rPr lang="en-US" smtClean="0"/>
              <a:t>The Regulator Calls…</a:t>
            </a:r>
            <a:br>
              <a:rPr lang="en-US" smtClean="0"/>
            </a:br>
            <a:r>
              <a:rPr lang="en-US" smtClean="0"/>
              <a:t>B</a:t>
            </a:r>
            <a:r>
              <a:rPr lang="en-US" sz="2000" smtClean="0"/>
              <a:t>etween now and 2015</a:t>
            </a:r>
            <a:endParaRPr 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6175"/>
            <a:ext cx="8077200" cy="4114800"/>
          </a:xfrm>
          <a:noFill/>
        </p:spPr>
        <p:txBody>
          <a:bodyPr/>
          <a:lstStyle/>
          <a:p>
            <a:pPr marL="0" indent="0" eaLnBrk="1" hangingPunct="1">
              <a:buFont typeface="Times" pitchFamily="96" charset="0"/>
              <a:buNone/>
            </a:pPr>
            <a:endParaRPr lang="en-US" smtClean="0"/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Understanding the schemes and their issues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Publicly available information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Survey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Scheme regs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 Regulatory materials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Regulatory strategy and policies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Code of practice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Guidance</a:t>
            </a:r>
          </a:p>
          <a:p>
            <a:pPr marL="800100" lvl="2" indent="0" eaLnBrk="1" hangingPunct="1">
              <a:buFont typeface="Arial" charset="0"/>
              <a:buChar char="•"/>
            </a:pPr>
            <a:r>
              <a:rPr lang="en-US" smtClean="0"/>
              <a:t> Public service scheme website including support material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Build the regulatory team</a:t>
            </a:r>
          </a:p>
          <a:p>
            <a:pPr marL="0" indent="0" eaLnBrk="1" hangingPunct="1">
              <a:buFont typeface="Times" pitchFamily="96" charset="0"/>
              <a:buNone/>
            </a:pPr>
            <a:endParaRPr lang="en-US" smtClean="0">
              <a:latin typeface="Geneva" pitchFamily="96" charset="0"/>
            </a:endParaRPr>
          </a:p>
        </p:txBody>
      </p:sp>
      <p:pic>
        <p:nvPicPr>
          <p:cNvPr id="9221" name="Picture 5" descr="C:\Documents and Settings\scrutonb\Local Settings\Temporary Internet Files\Content.IE5\2TBMVUXC\MC9000244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292600"/>
            <a:ext cx="14986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r>
              <a:rPr lang="en-US" sz="1000">
                <a:solidFill>
                  <a:srgbClr val="482A87"/>
                </a:solidFill>
              </a:rPr>
              <a:t>24 April 2013</a:t>
            </a:r>
          </a:p>
          <a:p>
            <a:endParaRPr lang="en-US" sz="800">
              <a:solidFill>
                <a:srgbClr val="482A87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077200" cy="838200"/>
          </a:xfrm>
        </p:spPr>
        <p:txBody>
          <a:bodyPr/>
          <a:lstStyle/>
          <a:p>
            <a:pPr eaLnBrk="1" hangingPunct="1"/>
            <a:r>
              <a:rPr lang="en-US" smtClean="0"/>
              <a:t>The Regulator Calls…</a:t>
            </a:r>
            <a:br>
              <a:rPr lang="en-US" smtClean="0"/>
            </a:br>
            <a:r>
              <a:rPr lang="en-US" sz="2000" smtClean="0"/>
              <a:t>Code(s) of practice</a:t>
            </a:r>
            <a:endParaRPr 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6175"/>
            <a:ext cx="8077200" cy="4114800"/>
          </a:xfrm>
          <a:noFill/>
        </p:spPr>
        <p:txBody>
          <a:bodyPr/>
          <a:lstStyle/>
          <a:p>
            <a:pPr marL="400050" lvl="1" indent="0" eaLnBrk="1" hangingPunct="1">
              <a:buFont typeface="Arial" charset="0"/>
              <a:buChar char="•"/>
            </a:pPr>
            <a:endParaRPr lang="en-US" smtClean="0"/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Pension board knowledge and understanding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Conflicts of interest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Records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Internal controls</a:t>
            </a:r>
          </a:p>
          <a:p>
            <a:pPr marL="400050" lvl="1" indent="0" eaLnBrk="1" hangingPunct="1">
              <a:buFontTx/>
              <a:buNone/>
            </a:pPr>
            <a:endParaRPr lang="en-US" smtClean="0"/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Scheme information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Member disclosure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Internal dispute resolution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Late payment of contributions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Whistle-blowing</a:t>
            </a:r>
          </a:p>
          <a:p>
            <a:pPr marL="0" indent="0" eaLnBrk="1" hangingPunct="1">
              <a:buFont typeface="Times" pitchFamily="96" charset="0"/>
              <a:buNone/>
            </a:pPr>
            <a:endParaRPr lang="en-US" smtClean="0">
              <a:latin typeface="Geneva" pitchFamily="96" charset="0"/>
            </a:endParaRPr>
          </a:p>
        </p:txBody>
      </p:sp>
      <p:pic>
        <p:nvPicPr>
          <p:cNvPr id="10245" name="Picture 5" descr="C:\Documents and Settings\scrutonb\Local Settings\Temporary Internet Files\Content.IE5\0YZ3WVA1\MC9004127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644900"/>
            <a:ext cx="1425575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96" charset="-128"/>
              </a:defRPr>
            </a:lvl9pPr>
          </a:lstStyle>
          <a:p>
            <a:r>
              <a:rPr lang="en-US" sz="1000">
                <a:solidFill>
                  <a:srgbClr val="482A87"/>
                </a:solidFill>
              </a:rPr>
              <a:t>24 April 2013</a:t>
            </a:r>
          </a:p>
          <a:p>
            <a:endParaRPr lang="en-US" sz="800">
              <a:solidFill>
                <a:srgbClr val="482A87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428625"/>
            <a:ext cx="8077200" cy="838200"/>
          </a:xfrm>
        </p:spPr>
        <p:txBody>
          <a:bodyPr/>
          <a:lstStyle/>
          <a:p>
            <a:pPr eaLnBrk="1" hangingPunct="1"/>
            <a:r>
              <a:rPr lang="en-US" smtClean="0"/>
              <a:t>The Regulator Calls…</a:t>
            </a:r>
            <a:br>
              <a:rPr lang="en-US" smtClean="0"/>
            </a:br>
            <a:r>
              <a:rPr lang="en-US" sz="2000" smtClean="0"/>
              <a:t>What will regulation look like?</a:t>
            </a:r>
            <a:endParaRPr lang="en-U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146175"/>
            <a:ext cx="8077200" cy="4114800"/>
          </a:xfrm>
          <a:noFill/>
        </p:spPr>
        <p:txBody>
          <a:bodyPr/>
          <a:lstStyle/>
          <a:p>
            <a:pPr marL="400050" lvl="1" indent="0" eaLnBrk="1" hangingPunct="1">
              <a:buFontTx/>
              <a:buNone/>
            </a:pPr>
            <a:endParaRPr lang="en-US" smtClean="0"/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Educate, Enable and Enforce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PACTT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Consistent with private sector approach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Determined nearer to April 2015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Driven by the extent of breaches of pensions legislation 		</a:t>
            </a:r>
          </a:p>
          <a:p>
            <a:pPr marL="400050" lvl="1" indent="0" eaLnBrk="1" hangingPunct="1">
              <a:buFont typeface="Arial" charset="0"/>
              <a:buChar char="•"/>
            </a:pPr>
            <a:r>
              <a:rPr lang="en-US" smtClean="0"/>
              <a:t> Current thoughts</a:t>
            </a:r>
          </a:p>
          <a:p>
            <a:pPr marL="400050" lvl="1" indent="0" eaLnBrk="1" hangingPunct="1">
              <a:buFont typeface="Arial" charset="0"/>
              <a:buChar char="•"/>
            </a:pPr>
            <a:endParaRPr lang="en-US" smtClean="0"/>
          </a:p>
          <a:p>
            <a:pPr marL="0" indent="0" eaLnBrk="1" hangingPunct="1">
              <a:buFont typeface="Times" pitchFamily="96" charset="0"/>
              <a:buNone/>
            </a:pPr>
            <a:endParaRPr lang="en-US" smtClean="0">
              <a:latin typeface="Geneva" pitchFamily="96" charset="0"/>
            </a:endParaRPr>
          </a:p>
        </p:txBody>
      </p:sp>
      <p:pic>
        <p:nvPicPr>
          <p:cNvPr id="11269" name="Picture 5" descr="C:\Documents and Settings\scrutonb\Local Settings\Temporary Internet Files\Content.IE5\RSQJ2WW0\MC9003516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933825"/>
            <a:ext cx="179863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0C8"/>
      </a:accent1>
      <a:accent2>
        <a:srgbClr val="193C7D"/>
      </a:accent2>
      <a:accent3>
        <a:srgbClr val="FFFFFF"/>
      </a:accent3>
      <a:accent4>
        <a:srgbClr val="000000"/>
      </a:accent4>
      <a:accent5>
        <a:srgbClr val="AACDE0"/>
      </a:accent5>
      <a:accent6>
        <a:srgbClr val="163571"/>
      </a:accent6>
      <a:hlink>
        <a:srgbClr val="A287D5"/>
      </a:hlink>
      <a:folHlink>
        <a:srgbClr val="6437B9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328</Words>
  <Application>Microsoft Office PowerPoint</Application>
  <PresentationFormat>On-screen Show (4:3)</PresentationFormat>
  <Paragraphs>125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ヒラギノ角ゴ Pro W3</vt:lpstr>
      <vt:lpstr>Times</vt:lpstr>
      <vt:lpstr>Geneva</vt:lpstr>
      <vt:lpstr>Blank Presentation</vt:lpstr>
      <vt:lpstr>The Regulator Calls…</vt:lpstr>
      <vt:lpstr>The Regulator Calls… Private sector remit</vt:lpstr>
      <vt:lpstr>The Regulator Calls… Application to public service schemes</vt:lpstr>
      <vt:lpstr>The Regulator Calls… Public Service Pensions Act 2013</vt:lpstr>
      <vt:lpstr>The Regulator Calls… Public service pension schemes</vt:lpstr>
      <vt:lpstr>The Regulator Calls… Public Service Pensions Act 2013</vt:lpstr>
      <vt:lpstr>The Regulator Calls… Between now and 2015</vt:lpstr>
      <vt:lpstr>The Regulator Calls… Code(s) of practice</vt:lpstr>
      <vt:lpstr>The Regulator Calls… What will regulation look like?</vt:lpstr>
      <vt:lpstr>The Regulator Calls… Questions…</vt:lpstr>
    </vt:vector>
  </TitlesOfParts>
  <Company>Republique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Paul</cp:lastModifiedBy>
  <cp:revision>131</cp:revision>
  <cp:lastPrinted>2010-04-20T16:36:17Z</cp:lastPrinted>
  <dcterms:created xsi:type="dcterms:W3CDTF">2010-03-18T15:08:33Z</dcterms:created>
  <dcterms:modified xsi:type="dcterms:W3CDTF">2014-02-11T07:22:12Z</dcterms:modified>
</cp:coreProperties>
</file>